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1" r:id="rId3"/>
    <p:sldId id="325" r:id="rId4"/>
    <p:sldId id="328" r:id="rId5"/>
    <p:sldId id="326" r:id="rId6"/>
    <p:sldId id="327" r:id="rId7"/>
    <p:sldId id="329" r:id="rId8"/>
    <p:sldId id="330" r:id="rId9"/>
    <p:sldId id="335" r:id="rId10"/>
    <p:sldId id="331" r:id="rId11"/>
    <p:sldId id="322" r:id="rId12"/>
    <p:sldId id="306" r:id="rId13"/>
    <p:sldId id="334" r:id="rId14"/>
    <p:sldId id="333" r:id="rId15"/>
    <p:sldId id="275" r:id="rId16"/>
    <p:sldId id="315" r:id="rId17"/>
    <p:sldId id="319" r:id="rId18"/>
    <p:sldId id="320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C92"/>
    <a:srgbClr val="97D5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08" autoAdjust="0"/>
  </p:normalViewPr>
  <p:slideViewPr>
    <p:cSldViewPr>
      <p:cViewPr varScale="1">
        <p:scale>
          <a:sx n="82" d="100"/>
          <a:sy n="82" d="100"/>
        </p:scale>
        <p:origin x="-1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kriza%20a%20ek.%20svoboda\ek.%20svoboda%20tabulk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kriza%20a%20ek.%20svoboda\ek.%20svoboda%20tabul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5.9642509964032302E-2"/>
          <c:y val="4.4896522574311842E-2"/>
          <c:w val="0.94035749003596758"/>
          <c:h val="0.88690738302544669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Val val="1"/>
          </c:dLbls>
          <c:cat>
            <c:numRef>
              <c:f>List1!$B$1:$B$7</c:f>
              <c:numCache>
                <c:formatCode>General</c:formatCode>
                <c:ptCount val="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2007</c:v>
                </c:pt>
              </c:numCache>
            </c:numRef>
          </c:cat>
          <c:val>
            <c:numRef>
              <c:f>List1!$A$1:$A$7</c:f>
              <c:numCache>
                <c:formatCode>General</c:formatCode>
                <c:ptCount val="7"/>
                <c:pt idx="0">
                  <c:v>5.55</c:v>
                </c:pt>
                <c:pt idx="1">
                  <c:v>5.57</c:v>
                </c:pt>
                <c:pt idx="2">
                  <c:v>5.87</c:v>
                </c:pt>
                <c:pt idx="3">
                  <c:v>6.26</c:v>
                </c:pt>
                <c:pt idx="4">
                  <c:v>6.58</c:v>
                </c:pt>
                <c:pt idx="5">
                  <c:v>6.6599999999999975</c:v>
                </c:pt>
                <c:pt idx="6">
                  <c:v>6.7</c:v>
                </c:pt>
              </c:numCache>
            </c:numRef>
          </c:val>
        </c:ser>
        <c:axId val="82816000"/>
        <c:axId val="82891520"/>
      </c:barChart>
      <c:catAx>
        <c:axId val="82816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82891520"/>
        <c:crosses val="autoZero"/>
        <c:auto val="1"/>
        <c:lblAlgn val="ctr"/>
        <c:lblOffset val="100"/>
      </c:catAx>
      <c:valAx>
        <c:axId val="82891520"/>
        <c:scaling>
          <c:orientation val="minMax"/>
          <c:max val="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2816000"/>
        <c:crosses val="autoZero"/>
        <c:crossBetween val="between"/>
        <c:maj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List4!$A$2</c:f>
              <c:strCache>
                <c:ptCount val="1"/>
                <c:pt idx="0">
                  <c:v>EU-27</c:v>
                </c:pt>
              </c:strCache>
            </c:strRef>
          </c:tx>
          <c:marker>
            <c:symbol val="none"/>
          </c:marker>
          <c:cat>
            <c:numRef>
              <c:f>List4!$B$1:$Q$1</c:f>
              <c:numCache>
                <c:formatCode>General</c:formatCode>
                <c:ptCount val="16"/>
                <c:pt idx="0" formatCode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List4!$B$2:$Q$2</c:f>
              <c:numCache>
                <c:formatCode>0.0</c:formatCode>
                <c:ptCount val="16"/>
                <c:pt idx="0">
                  <c:v>61.6</c:v>
                </c:pt>
                <c:pt idx="1">
                  <c:v>61.9</c:v>
                </c:pt>
                <c:pt idx="2">
                  <c:v>62.6</c:v>
                </c:pt>
                <c:pt idx="3">
                  <c:v>63.5</c:v>
                </c:pt>
                <c:pt idx="4">
                  <c:v>63.5</c:v>
                </c:pt>
                <c:pt idx="5">
                  <c:v>64.2</c:v>
                </c:pt>
                <c:pt idx="6">
                  <c:v>66.599999999999994</c:v>
                </c:pt>
                <c:pt idx="7">
                  <c:v>67.099999999999994</c:v>
                </c:pt>
                <c:pt idx="8">
                  <c:v>67.3</c:v>
                </c:pt>
                <c:pt idx="9">
                  <c:v>67.7</c:v>
                </c:pt>
                <c:pt idx="10">
                  <c:v>67.599999999999994</c:v>
                </c:pt>
                <c:pt idx="11">
                  <c:v>68.8</c:v>
                </c:pt>
                <c:pt idx="12">
                  <c:v>69</c:v>
                </c:pt>
                <c:pt idx="13">
                  <c:v>69.5</c:v>
                </c:pt>
                <c:pt idx="14">
                  <c:v>69.599999999999994</c:v>
                </c:pt>
                <c:pt idx="15">
                  <c:v>69.599999999999994</c:v>
                </c:pt>
              </c:numCache>
            </c:numRef>
          </c:val>
        </c:ser>
        <c:ser>
          <c:idx val="1"/>
          <c:order val="1"/>
          <c:tx>
            <c:strRef>
              <c:f>List4!$A$3</c:f>
              <c:strCache>
                <c:ptCount val="1"/>
                <c:pt idx="0">
                  <c:v>EU-15</c:v>
                </c:pt>
              </c:strCache>
            </c:strRef>
          </c:tx>
          <c:marker>
            <c:symbol val="none"/>
          </c:marker>
          <c:cat>
            <c:numRef>
              <c:f>List4!$B$1:$Q$1</c:f>
              <c:numCache>
                <c:formatCode>General</c:formatCode>
                <c:ptCount val="16"/>
                <c:pt idx="0" formatCode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List4!$B$3:$Q$3</c:f>
              <c:numCache>
                <c:formatCode>0.0</c:formatCode>
                <c:ptCount val="16"/>
                <c:pt idx="0">
                  <c:v>66</c:v>
                </c:pt>
                <c:pt idx="1">
                  <c:v>66.2</c:v>
                </c:pt>
                <c:pt idx="2">
                  <c:v>65.7</c:v>
                </c:pt>
                <c:pt idx="3">
                  <c:v>65.900000000000006</c:v>
                </c:pt>
                <c:pt idx="4">
                  <c:v>65.900000000000006</c:v>
                </c:pt>
                <c:pt idx="5">
                  <c:v>67.099999999999994</c:v>
                </c:pt>
                <c:pt idx="6">
                  <c:v>69.099999999999994</c:v>
                </c:pt>
                <c:pt idx="7">
                  <c:v>70</c:v>
                </c:pt>
                <c:pt idx="8">
                  <c:v>70.099999999999994</c:v>
                </c:pt>
                <c:pt idx="9">
                  <c:v>70.099999999999994</c:v>
                </c:pt>
                <c:pt idx="10">
                  <c:v>69.7</c:v>
                </c:pt>
                <c:pt idx="11">
                  <c:v>70.7</c:v>
                </c:pt>
                <c:pt idx="12">
                  <c:v>71</c:v>
                </c:pt>
                <c:pt idx="13">
                  <c:v>71.5</c:v>
                </c:pt>
                <c:pt idx="14">
                  <c:v>71.5</c:v>
                </c:pt>
                <c:pt idx="15">
                  <c:v>71.2</c:v>
                </c:pt>
              </c:numCache>
            </c:numRef>
          </c:val>
        </c:ser>
        <c:ser>
          <c:idx val="2"/>
          <c:order val="2"/>
          <c:tx>
            <c:strRef>
              <c:f>List4!$A$4</c:f>
              <c:strCache>
                <c:ptCount val="1"/>
                <c:pt idx="0">
                  <c:v>ČR</c:v>
                </c:pt>
              </c:strCache>
            </c:strRef>
          </c:tx>
          <c:marker>
            <c:symbol val="none"/>
          </c:marker>
          <c:cat>
            <c:numRef>
              <c:f>List4!$B$1:$Q$1</c:f>
              <c:numCache>
                <c:formatCode>General</c:formatCode>
                <c:ptCount val="16"/>
                <c:pt idx="0" formatCode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List4!$B$4:$Q$4</c:f>
              <c:numCache>
                <c:formatCode>General</c:formatCode>
                <c:ptCount val="16"/>
                <c:pt idx="0">
                  <c:v>67.8</c:v>
                </c:pt>
                <c:pt idx="1">
                  <c:v>68.099999999999994</c:v>
                </c:pt>
                <c:pt idx="2">
                  <c:v>68.8</c:v>
                </c:pt>
                <c:pt idx="3">
                  <c:v>68.400000000000006</c:v>
                </c:pt>
                <c:pt idx="4">
                  <c:v>69.7</c:v>
                </c:pt>
                <c:pt idx="5">
                  <c:v>68.599999999999994</c:v>
                </c:pt>
                <c:pt idx="6">
                  <c:v>70.2</c:v>
                </c:pt>
                <c:pt idx="7">
                  <c:v>66.5</c:v>
                </c:pt>
                <c:pt idx="8">
                  <c:v>67.5</c:v>
                </c:pt>
                <c:pt idx="9">
                  <c:v>67</c:v>
                </c:pt>
                <c:pt idx="10">
                  <c:v>64.900000000000006</c:v>
                </c:pt>
                <c:pt idx="11">
                  <c:v>66.8</c:v>
                </c:pt>
                <c:pt idx="12">
                  <c:v>67.8</c:v>
                </c:pt>
                <c:pt idx="13">
                  <c:v>68.5</c:v>
                </c:pt>
                <c:pt idx="14">
                  <c:v>69.400000000000006</c:v>
                </c:pt>
                <c:pt idx="15">
                  <c:v>69.8</c:v>
                </c:pt>
              </c:numCache>
            </c:numRef>
          </c:val>
        </c:ser>
        <c:marker val="1"/>
        <c:axId val="82977920"/>
        <c:axId val="82979456"/>
      </c:lineChart>
      <c:catAx>
        <c:axId val="82977920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82979456"/>
        <c:crosses val="autoZero"/>
        <c:auto val="1"/>
        <c:lblAlgn val="ctr"/>
        <c:lblOffset val="100"/>
      </c:catAx>
      <c:valAx>
        <c:axId val="829794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829779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cs-CZ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E11E-1408-44BF-AA2E-0419734F7F9E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C516-D485-40FB-8370-098FCA829D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96B36-88AA-42A9-93E5-1CD86044C694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7B40F-A628-420B-87C8-7C3447A96D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7B40F-A628-420B-87C8-7C3447A96D9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7B40F-A628-420B-87C8-7C3447A96D9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A6DCB4-2E2C-421F-9144-018DEAF26F5A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DB83E-77EE-47D8-95F8-02EF24B0E73B}" type="slidenum">
              <a:rPr lang="cs-CZ"/>
              <a:pPr/>
              <a:t>14</a:t>
            </a:fld>
            <a:endParaRPr lang="cs-CZ"/>
          </a:p>
        </p:txBody>
      </p:sp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2" name="Zástupný symbol pro záhlaví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/>
              <a:t>jméno autora</a:t>
            </a:r>
          </a:p>
        </p:txBody>
      </p:sp>
      <p:sp>
        <p:nvSpPr>
          <p:cNvPr id="7173" name="Zástupný symbol pro číslo snímku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EB63B9-4895-4A66-9D6A-599175577F38}" type="slidenum">
              <a:rPr lang="cs-CZ" sz="1200"/>
              <a:pPr algn="r"/>
              <a:t>14</a:t>
            </a:fld>
            <a:endParaRPr 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7B40F-A628-420B-87C8-7C3447A96D93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7B40F-A628-420B-87C8-7C3447A96D9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7B40F-A628-420B-87C8-7C3447A96D9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0AFE-E81C-4667-AEA9-D7D033ACF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1D1B-2AAD-495A-9CAC-368D984E43C8}" type="datetimeFigureOut">
              <a:rPr lang="cs-CZ" smtClean="0"/>
              <a:pPr/>
              <a:t>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4AC3-FF41-4A2F-81EE-A61D8DE653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314591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Současná krize a ekonomická svoboda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Milan ŽÁK, CES VŠEM Praha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Financováno z projektu MŠMT 1M0021622405</a:t>
            </a:r>
            <a:endParaRPr lang="cs-CZ" b="1" dirty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628" y="42860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8604"/>
            <a:ext cx="15001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34925">
            <a:gradFill>
              <a:gsLst>
                <a:gs pos="0">
                  <a:srgbClr val="9FEC9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643834" y="6143644"/>
            <a:ext cx="1285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</a:t>
            </a:r>
            <a:r>
              <a:rPr lang="cs-CZ" sz="11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cesvsem.cz</a:t>
            </a:r>
            <a:endParaRPr lang="cs-CZ" sz="11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-357222" y="6429396"/>
            <a:ext cx="96441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E N T R U M   E K O N O M I C K Ý CH   S T U D I Í   V Y S O K É   Š K O L Y   E K O N O M I E   </a:t>
            </a:r>
            <a:r>
              <a:rPr lang="cs-CZ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  M A N A G E M E N T U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28662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 </a:t>
            </a:r>
            <a:r>
              <a:rPr lang="cs-CZ" sz="3100" b="1" dirty="0" smtClean="0">
                <a:solidFill>
                  <a:schemeClr val="accent3">
                    <a:lumMod val="75000"/>
                  </a:schemeClr>
                </a:solidFill>
              </a:rPr>
              <a:t>Vývoj indexu ekonomické svobody </a:t>
            </a:r>
            <a:r>
              <a:rPr lang="cs-CZ" sz="3100" b="1" dirty="0" err="1" smtClean="0">
                <a:solidFill>
                  <a:schemeClr val="accent3">
                    <a:lumMod val="75000"/>
                  </a:schemeClr>
                </a:solidFill>
              </a:rPr>
              <a:t>Heritage</a:t>
            </a:r>
            <a:r>
              <a:rPr lang="cs-CZ" sz="31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3100" b="1" dirty="0" err="1" smtClean="0">
                <a:solidFill>
                  <a:schemeClr val="accent3">
                    <a:lumMod val="75000"/>
                  </a:schemeClr>
                </a:solidFill>
              </a:rPr>
              <a:t>Foundation</a:t>
            </a:r>
            <a:endParaRPr lang="cs-CZ" sz="3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07156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Časové souvislosti INSTITUCIONÁLNÍCH   ZMĚN </a:t>
            </a:r>
            <a:endParaRPr lang="cs-CZ" sz="4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14313" y="1857375"/>
          <a:ext cx="8715375" cy="4556760"/>
        </p:xfrm>
        <a:graphic>
          <a:graphicData uri="http://schemas.openxmlformats.org/drawingml/2006/table">
            <a:tbl>
              <a:tblPr/>
              <a:tblGrid>
                <a:gridCol w="1111250"/>
                <a:gridCol w="2032000"/>
                <a:gridCol w="2376487"/>
                <a:gridCol w="3195638"/>
              </a:tblGrid>
              <a:tr h="595081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Časový horizont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Efekt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Příklady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081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přítomnost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Přizpůsobení cenám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Alokační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pravidla (kontrola)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081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1-10 let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Tvorba organizací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Smluvní 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agenda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081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10- 100 let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Definování 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I prostředí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Právní systém 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vč. </a:t>
                      </a: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vlastn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. práv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822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Více jak 100 let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Způsoby chování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Tradice,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reputace, čest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rgbClr val="002060"/>
                </a:solidFill>
              </a:rPr>
              <a:t>Charakter současné krize 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5900" b="1" dirty="0" smtClean="0">
                <a:solidFill>
                  <a:schemeClr val="accent3">
                    <a:lumMod val="75000"/>
                  </a:schemeClr>
                </a:solidFill>
              </a:rPr>
              <a:t>Výchozí tvrzení : nejde jen o krizi ekonomickou</a:t>
            </a:r>
          </a:p>
          <a:p>
            <a:pPr>
              <a:buNone/>
            </a:pPr>
            <a:endParaRPr lang="cs-CZ" sz="5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cs-CZ" sz="5100" b="1" dirty="0" smtClean="0">
                <a:solidFill>
                  <a:schemeClr val="accent3">
                    <a:lumMod val="75000"/>
                  </a:schemeClr>
                </a:solidFill>
              </a:rPr>
              <a:t>Jde o selhání institucí (organizací) </a:t>
            </a:r>
          </a:p>
          <a:p>
            <a:pPr lvl="2"/>
            <a:r>
              <a:rPr lang="cs-CZ" sz="5100" b="1" dirty="0" smtClean="0">
                <a:solidFill>
                  <a:schemeClr val="accent3">
                    <a:lumMod val="75000"/>
                  </a:schemeClr>
                </a:solidFill>
              </a:rPr>
              <a:t>Jde o krizi domýšlivosti a nedostatku pokory </a:t>
            </a:r>
          </a:p>
          <a:p>
            <a:pPr lvl="2"/>
            <a:r>
              <a:rPr lang="cs-CZ" sz="5100" b="1" dirty="0" smtClean="0">
                <a:solidFill>
                  <a:schemeClr val="accent3">
                    <a:lumMod val="75000"/>
                  </a:schemeClr>
                </a:solidFill>
              </a:rPr>
              <a:t>Jde o neúctu k přirozenému vývoji</a:t>
            </a:r>
          </a:p>
          <a:p>
            <a:pPr lvl="2"/>
            <a:r>
              <a:rPr lang="cs-CZ" sz="5100" b="1" dirty="0" smtClean="0">
                <a:solidFill>
                  <a:schemeClr val="accent3">
                    <a:lumMod val="75000"/>
                  </a:schemeClr>
                </a:solidFill>
              </a:rPr>
              <a:t>Jsme příliš fascinováni našimi schopnostmi</a:t>
            </a:r>
          </a:p>
          <a:p>
            <a:pPr lvl="2"/>
            <a:r>
              <a:rPr lang="cs-CZ" sz="5100" b="1" dirty="0" smtClean="0">
                <a:solidFill>
                  <a:schemeClr val="accent3">
                    <a:lumMod val="75000"/>
                  </a:schemeClr>
                </a:solidFill>
              </a:rPr>
              <a:t>V obecné poloze jde o krizi MORÁLKY   </a:t>
            </a:r>
          </a:p>
          <a:p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cs-CZ" sz="2800" b="1" dirty="0" smtClean="0">
              <a:solidFill>
                <a:srgbClr val="0086B4"/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5800" b="1" dirty="0" smtClean="0">
                <a:solidFill>
                  <a:srgbClr val="002060"/>
                </a:solidFill>
              </a:rPr>
              <a:t>Základní příčinou je rozchod ekonomie s etikou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0086B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Ekonomie a etika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(Trh a morálka) </a:t>
            </a:r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47500" lnSpcReduction="20000"/>
          </a:bodyPr>
          <a:lstStyle/>
          <a:p>
            <a:pPr algn="ctr">
              <a:buFont typeface="Arial" charset="0"/>
              <a:buNone/>
            </a:pPr>
            <a:r>
              <a:rPr lang="cs-CZ" sz="4200" dirty="0" smtClean="0">
                <a:solidFill>
                  <a:schemeClr val="accent3">
                    <a:lumMod val="75000"/>
                  </a:schemeClr>
                </a:solidFill>
              </a:rPr>
              <a:t>Spojení ekonomie a etiky je tu přitom už od „ADAMA“ </a:t>
            </a:r>
          </a:p>
          <a:p>
            <a:pPr algn="ctr">
              <a:buFont typeface="Arial" charset="0"/>
              <a:buNone/>
            </a:pPr>
            <a:r>
              <a:rPr lang="cs-CZ" sz="4200" dirty="0" smtClean="0">
                <a:solidFill>
                  <a:schemeClr val="accent3">
                    <a:lumMod val="75000"/>
                  </a:schemeClr>
                </a:solidFill>
              </a:rPr>
              <a:t>zakladatel moderní politické ekonomie </a:t>
            </a: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Adam </a:t>
            </a:r>
            <a:r>
              <a:rPr lang="cs-CZ" sz="4200" b="1" dirty="0" err="1" smtClean="0">
                <a:solidFill>
                  <a:schemeClr val="accent3">
                    <a:lumMod val="75000"/>
                  </a:schemeClr>
                </a:solidFill>
              </a:rPr>
              <a:t>Smith</a:t>
            </a: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4200" dirty="0" smtClean="0">
                <a:solidFill>
                  <a:schemeClr val="accent3">
                    <a:lumMod val="75000"/>
                  </a:schemeClr>
                </a:solidFill>
              </a:rPr>
              <a:t> byl na Universitě v Glasgowě </a:t>
            </a:r>
          </a:p>
          <a:p>
            <a:pPr algn="ctr">
              <a:buFont typeface="Arial" charset="0"/>
              <a:buNone/>
            </a:pP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PROFESOREM MORÁLNÍ FILOSOFIE </a:t>
            </a:r>
          </a:p>
          <a:p>
            <a:pPr algn="ctr">
              <a:buFont typeface="Arial" charset="0"/>
              <a:buNone/>
            </a:pPr>
            <a:r>
              <a:rPr lang="cs-CZ" sz="4200" dirty="0" smtClean="0">
                <a:solidFill>
                  <a:schemeClr val="accent3">
                    <a:lumMod val="75000"/>
                  </a:schemeClr>
                </a:solidFill>
              </a:rPr>
              <a:t>a napsal kromě </a:t>
            </a:r>
          </a:p>
          <a:p>
            <a:pPr algn="ctr">
              <a:buFont typeface="Arial" charset="0"/>
              <a:buNone/>
            </a:pPr>
            <a:endParaRPr lang="cs-CZ" sz="4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BOHATSTVÍ NÁRODŮ i TEORIE MRAVNÍCH CITŮ</a:t>
            </a:r>
          </a:p>
          <a:p>
            <a:pPr algn="ctr">
              <a:buFont typeface="Arial" charset="0"/>
              <a:buNone/>
              <a:defRPr/>
            </a:pPr>
            <a:endParaRPr lang="cs-CZ" sz="4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Adam </a:t>
            </a:r>
            <a:r>
              <a:rPr lang="cs-CZ" sz="4200" b="1" dirty="0" err="1" smtClean="0">
                <a:solidFill>
                  <a:schemeClr val="accent3">
                    <a:lumMod val="75000"/>
                  </a:schemeClr>
                </a:solidFill>
              </a:rPr>
              <a:t>Smith</a:t>
            </a: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 pokládal sledování vlastního prospěchu nejen za racionální, ale také, z morálního hlediska za ctnost.</a:t>
            </a:r>
          </a:p>
          <a:p>
            <a:pPr algn="ctr">
              <a:buFont typeface="Arial" charset="0"/>
              <a:buNone/>
              <a:defRPr/>
            </a:pP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 Ctnost doplněnou úctou ke spravedlnosti. </a:t>
            </a:r>
          </a:p>
          <a:p>
            <a:pPr algn="ctr">
              <a:buNone/>
              <a:defRPr/>
            </a:pPr>
            <a:endParaRPr lang="cs-CZ" sz="4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  <a:defRPr/>
            </a:pPr>
            <a:r>
              <a:rPr lang="cs-CZ" sz="4200" b="1" dirty="0" smtClean="0">
                <a:solidFill>
                  <a:schemeClr val="accent3">
                    <a:lumMod val="75000"/>
                  </a:schemeClr>
                </a:solidFill>
              </a:rPr>
              <a:t>Rozchod ekonomie a etiky je pro nás o to bolestnější, že přichází ze „západu“, brzo poté, co jsme se zbavili „východní“ morálky.  </a:t>
            </a:r>
          </a:p>
          <a:p>
            <a:pPr algn="ctr">
              <a:buFont typeface="Arial" charset="0"/>
              <a:buNone/>
              <a:defRPr/>
            </a:pPr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 txBox="1">
            <a:spLocks noGrp="1"/>
          </p:cNvSpPr>
          <p:nvPr/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402" tIns="47700" rIns="95402" bIns="47700"/>
          <a:lstStyle/>
          <a:p>
            <a:pPr algn="r">
              <a:defRPr/>
            </a:pPr>
            <a:fld id="{8E77E773-2BC6-4F7D-96B1-C4F2D53F2323}" type="slidenum">
              <a:rPr lang="cs-CZ" sz="1000">
                <a:solidFill>
                  <a:schemeClr val="bg1"/>
                </a:solidFill>
                <a:latin typeface="+mn-lt"/>
              </a:rPr>
              <a:pPr algn="r">
                <a:defRPr/>
              </a:pPr>
              <a:t>14</a:t>
            </a:fld>
            <a:endParaRPr lang="cs-CZ" sz="1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Nadpis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.</a:t>
            </a:r>
            <a:endParaRPr lang="cs-CZ" sz="2800" b="1" dirty="0"/>
          </a:p>
        </p:txBody>
      </p:sp>
      <p:pic>
        <p:nvPicPr>
          <p:cNvPr id="6147" name="Picture 4" descr="DJones 2001 20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57" y="1786991"/>
            <a:ext cx="8114286" cy="4152381"/>
          </a:xfrm>
          <a:noFill/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600201" y="332656"/>
            <a:ext cx="6284168" cy="9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19" tIns="47809" rIns="95619" bIns="47809" anchor="ctr"/>
          <a:lstStyle/>
          <a:p>
            <a:r>
              <a:rPr lang="en-US" sz="3600" b="1" dirty="0">
                <a:solidFill>
                  <a:srgbClr val="002060"/>
                </a:solidFill>
              </a:rPr>
              <a:t>External vs. Internal Shocks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468313" y="4918075"/>
            <a:ext cx="7899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54025" y="3294063"/>
            <a:ext cx="79009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flipH="1">
            <a:off x="1903413" y="2870200"/>
            <a:ext cx="28575" cy="29098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2560638" y="2887663"/>
            <a:ext cx="0" cy="28924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2779713" y="2887663"/>
            <a:ext cx="0" cy="28924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469900" y="5534025"/>
            <a:ext cx="7899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>
            <a:off x="1719263" y="3349625"/>
            <a:ext cx="0" cy="1568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8" name="Line 16"/>
          <p:cNvSpPr>
            <a:spLocks noChangeShapeType="1"/>
          </p:cNvSpPr>
          <p:nvPr/>
        </p:nvSpPr>
        <p:spPr bwMode="auto">
          <a:xfrm>
            <a:off x="4791075" y="3360738"/>
            <a:ext cx="0" cy="21066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1903413" y="5859463"/>
            <a:ext cx="6572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1646238" y="5849938"/>
            <a:ext cx="12430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5619" tIns="47809" rIns="95619" bIns="47809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>
                <a:latin typeface="Times New Roman" pitchFamily="18" charset="0"/>
              </a:rPr>
              <a:t>6 months</a:t>
            </a:r>
            <a:endParaRPr lang="cs-CZ" sz="1900">
              <a:latin typeface="Times New Roman" pitchFamily="18" charset="0"/>
            </a:endParaRPr>
          </a:p>
        </p:txBody>
      </p: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1755775" y="2487613"/>
            <a:ext cx="1090613" cy="682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95619" tIns="47809" rIns="95619" bIns="47809" anchor="b" anchorCtr="1">
            <a:spAutoFit/>
          </a:bodyPr>
          <a:lstStyle/>
          <a:p>
            <a:r>
              <a:rPr lang="en-US" sz="1900">
                <a:latin typeface="Times New Roman" pitchFamily="18" charset="0"/>
              </a:rPr>
              <a:t>Terrorist </a:t>
            </a:r>
          </a:p>
          <a:p>
            <a:r>
              <a:rPr lang="en-US" sz="1900">
                <a:latin typeface="Times New Roman" pitchFamily="18" charset="0"/>
              </a:rPr>
              <a:t>Attack</a:t>
            </a:r>
            <a:endParaRPr lang="cs-CZ" sz="1900">
              <a:latin typeface="Times New Roman" pitchFamily="18" charset="0"/>
            </a:endParaRPr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3049588" y="2487613"/>
            <a:ext cx="1312862" cy="682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95619" tIns="47809" rIns="95619" bIns="47809" anchor="b" anchorCtr="1">
            <a:spAutoFit/>
          </a:bodyPr>
          <a:lstStyle/>
          <a:p>
            <a:r>
              <a:rPr lang="en-US" sz="1900">
                <a:latin typeface="Times New Roman" pitchFamily="18" charset="0"/>
              </a:rPr>
              <a:t>Accountant</a:t>
            </a:r>
          </a:p>
          <a:p>
            <a:r>
              <a:rPr lang="en-US" sz="1900">
                <a:latin typeface="Times New Roman" pitchFamily="18" charset="0"/>
              </a:rPr>
              <a:t>Attack</a:t>
            </a:r>
            <a:endParaRPr lang="cs-CZ" sz="1900">
              <a:latin typeface="Times New Roman" pitchFamily="18" charset="0"/>
            </a:endParaRPr>
          </a:p>
        </p:txBody>
      </p:sp>
      <p:sp>
        <p:nvSpPr>
          <p:cNvPr id="243737" name="Text Box 25"/>
          <p:cNvSpPr txBox="1">
            <a:spLocks noChangeArrowheads="1"/>
          </p:cNvSpPr>
          <p:nvPr/>
        </p:nvSpPr>
        <p:spPr bwMode="auto">
          <a:xfrm>
            <a:off x="6181725" y="2409825"/>
            <a:ext cx="1755775" cy="12668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lIns="95619" tIns="47809" rIns="95619" bIns="47809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/>
              <a:t>   </a:t>
            </a:r>
          </a:p>
          <a:p>
            <a:pPr>
              <a:spcBef>
                <a:spcPct val="50000"/>
              </a:spcBef>
            </a:pPr>
            <a:endParaRPr lang="en-US" sz="1900"/>
          </a:p>
          <a:p>
            <a:pPr>
              <a:spcBef>
                <a:spcPct val="50000"/>
              </a:spcBef>
            </a:pPr>
            <a:endParaRPr lang="cs-CZ" sz="1900"/>
          </a:p>
        </p:txBody>
      </p:sp>
      <p:sp>
        <p:nvSpPr>
          <p:cNvPr id="243738" name="Rectangle 26" descr="Široký šikmo nahoru"/>
          <p:cNvSpPr>
            <a:spLocks noChangeArrowheads="1"/>
          </p:cNvSpPr>
          <p:nvPr/>
        </p:nvSpPr>
        <p:spPr bwMode="auto">
          <a:xfrm>
            <a:off x="1903413" y="3262313"/>
            <a:ext cx="657225" cy="1655762"/>
          </a:xfrm>
          <a:prstGeom prst="rect">
            <a:avLst/>
          </a:prstGeom>
          <a:pattFill prst="wdUpDiag">
            <a:fgClr>
              <a:schemeClr val="tx1">
                <a:alpha val="79999"/>
              </a:schemeClr>
            </a:fgClr>
            <a:bgClr>
              <a:schemeClr val="accent1">
                <a:alpha val="79999"/>
              </a:schemeClr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619" tIns="47809" rIns="95619" bIns="47809" anchor="ctr"/>
          <a:lstStyle/>
          <a:p>
            <a:endParaRPr lang="en-GB"/>
          </a:p>
        </p:txBody>
      </p:sp>
      <p:sp>
        <p:nvSpPr>
          <p:cNvPr id="243739" name="Rectangle 27" descr="Široký šikmo nahoru"/>
          <p:cNvSpPr>
            <a:spLocks noChangeArrowheads="1"/>
          </p:cNvSpPr>
          <p:nvPr/>
        </p:nvSpPr>
        <p:spPr bwMode="auto">
          <a:xfrm>
            <a:off x="2779713" y="3262313"/>
            <a:ext cx="1828800" cy="2271712"/>
          </a:xfrm>
          <a:prstGeom prst="rect">
            <a:avLst/>
          </a:prstGeom>
          <a:pattFill prst="wdUpDiag">
            <a:fgClr>
              <a:schemeClr val="tx1">
                <a:alpha val="79999"/>
              </a:schemeClr>
            </a:fgClr>
            <a:bgClr>
              <a:schemeClr val="accent1">
                <a:alpha val="79999"/>
              </a:schemeClr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619" tIns="47809" rIns="95619" bIns="47809" anchor="ctr"/>
          <a:lstStyle/>
          <a:p>
            <a:endParaRPr lang="en-GB"/>
          </a:p>
        </p:txBody>
      </p:sp>
      <p:sp>
        <p:nvSpPr>
          <p:cNvPr id="243740" name="WordArt 28"/>
          <p:cNvSpPr>
            <a:spLocks noChangeArrowheads="1" noChangeShapeType="1" noTextEdit="1"/>
          </p:cNvSpPr>
          <p:nvPr/>
        </p:nvSpPr>
        <p:spPr bwMode="auto">
          <a:xfrm>
            <a:off x="6256338" y="2481263"/>
            <a:ext cx="1608137" cy="1096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50%</a:t>
            </a:r>
          </a:p>
          <a:p>
            <a:r>
              <a:rPr lang="cs-CZ" sz="3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deeper</a:t>
            </a:r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6181725" y="3900488"/>
            <a:ext cx="1755775" cy="1265237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lIns="95619" tIns="47809" rIns="95619" bIns="47809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/>
              <a:t>   </a:t>
            </a:r>
          </a:p>
          <a:p>
            <a:pPr>
              <a:spcBef>
                <a:spcPct val="50000"/>
              </a:spcBef>
            </a:pPr>
            <a:endParaRPr lang="en-US" sz="1900"/>
          </a:p>
          <a:p>
            <a:pPr>
              <a:spcBef>
                <a:spcPct val="50000"/>
              </a:spcBef>
            </a:pPr>
            <a:endParaRPr lang="cs-CZ" sz="1900"/>
          </a:p>
        </p:txBody>
      </p:sp>
      <p:sp>
        <p:nvSpPr>
          <p:cNvPr id="243742" name="WordArt 30"/>
          <p:cNvSpPr>
            <a:spLocks noChangeArrowheads="1" noChangeShapeType="1" noTextEdit="1"/>
          </p:cNvSpPr>
          <p:nvPr/>
        </p:nvSpPr>
        <p:spPr bwMode="auto">
          <a:xfrm>
            <a:off x="6254750" y="4057650"/>
            <a:ext cx="1608138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3x </a:t>
            </a:r>
          </a:p>
          <a:p>
            <a:r>
              <a:rPr lang="cs-CZ" sz="3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longer</a:t>
            </a:r>
          </a:p>
        </p:txBody>
      </p:sp>
      <p:sp>
        <p:nvSpPr>
          <p:cNvPr id="243744" name="Line 32"/>
          <p:cNvSpPr>
            <a:spLocks noChangeShapeType="1"/>
          </p:cNvSpPr>
          <p:nvPr/>
        </p:nvSpPr>
        <p:spPr bwMode="auto">
          <a:xfrm>
            <a:off x="4608513" y="2879725"/>
            <a:ext cx="0" cy="29797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76250" y="3733800"/>
            <a:ext cx="1169988" cy="746125"/>
            <a:chOff x="1" y="2115"/>
            <a:chExt cx="726" cy="432"/>
          </a:xfrm>
        </p:grpSpPr>
        <p:sp>
          <p:nvSpPr>
            <p:cNvPr id="6169" name="Text Box 34"/>
            <p:cNvSpPr txBox="1">
              <a:spLocks noChangeArrowheads="1"/>
            </p:cNvSpPr>
            <p:nvPr/>
          </p:nvSpPr>
          <p:spPr bwMode="auto">
            <a:xfrm>
              <a:off x="1" y="2115"/>
              <a:ext cx="726" cy="432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b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/>
                <a:t>   </a:t>
              </a:r>
            </a:p>
            <a:p>
              <a:pPr>
                <a:spcBef>
                  <a:spcPct val="50000"/>
                </a:spcBef>
              </a:pPr>
              <a:endParaRPr lang="cs-CZ" sz="1700"/>
            </a:p>
          </p:txBody>
        </p:sp>
        <p:sp>
          <p:nvSpPr>
            <p:cNvPr id="6170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6" y="2203"/>
              <a:ext cx="665" cy="2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cs-CZ" sz="3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~20%</a:t>
              </a:r>
            </a:p>
          </p:txBody>
        </p:sp>
      </p:grpSp>
      <p:sp>
        <p:nvSpPr>
          <p:cNvPr id="243750" name="Text Box 38"/>
          <p:cNvSpPr txBox="1">
            <a:spLocks noChangeArrowheads="1"/>
          </p:cNvSpPr>
          <p:nvPr/>
        </p:nvSpPr>
        <p:spPr bwMode="auto">
          <a:xfrm>
            <a:off x="4864100" y="3665538"/>
            <a:ext cx="1169988" cy="7493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lIns="95619" tIns="47809" rIns="95619" bIns="47809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/>
              <a:t>   </a:t>
            </a:r>
          </a:p>
          <a:p>
            <a:pPr>
              <a:spcBef>
                <a:spcPct val="50000"/>
              </a:spcBef>
            </a:pPr>
            <a:endParaRPr lang="cs-CZ" sz="1700"/>
          </a:p>
        </p:txBody>
      </p:sp>
      <p:sp>
        <p:nvSpPr>
          <p:cNvPr id="6172" name="Rectangle 40"/>
          <p:cNvSpPr>
            <a:spLocks noChangeArrowheads="1"/>
          </p:cNvSpPr>
          <p:nvPr/>
        </p:nvSpPr>
        <p:spPr bwMode="auto">
          <a:xfrm>
            <a:off x="3767138" y="5780088"/>
            <a:ext cx="804862" cy="549275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</p:spPr>
        <p:txBody>
          <a:bodyPr wrap="none" lIns="95619" tIns="47809" rIns="95619" bIns="47809" anchor="ctr"/>
          <a:lstStyle/>
          <a:p>
            <a:endParaRPr lang="en-GB"/>
          </a:p>
        </p:txBody>
      </p:sp>
      <p:sp>
        <p:nvSpPr>
          <p:cNvPr id="243751" name="WordArt 39"/>
          <p:cNvSpPr>
            <a:spLocks noChangeArrowheads="1" noChangeShapeType="1" noTextEdit="1"/>
          </p:cNvSpPr>
          <p:nvPr/>
        </p:nvSpPr>
        <p:spPr bwMode="auto">
          <a:xfrm>
            <a:off x="4899025" y="3816350"/>
            <a:ext cx="1073150" cy="50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~40%</a:t>
            </a:r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2451100" y="5849938"/>
            <a:ext cx="25606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5619" tIns="47809" rIns="95619" bIns="47809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>
                <a:latin typeface="Times New Roman" pitchFamily="18" charset="0"/>
              </a:rPr>
              <a:t>18 months</a:t>
            </a:r>
            <a:endParaRPr lang="cs-CZ" sz="1900">
              <a:latin typeface="Times New Roman" pitchFamily="18" charset="0"/>
            </a:endParaRPr>
          </a:p>
        </p:txBody>
      </p:sp>
      <p:sp>
        <p:nvSpPr>
          <p:cNvPr id="243730" name="Line 18"/>
          <p:cNvSpPr>
            <a:spLocks noChangeShapeType="1"/>
          </p:cNvSpPr>
          <p:nvPr/>
        </p:nvSpPr>
        <p:spPr bwMode="auto">
          <a:xfrm>
            <a:off x="2779713" y="5859463"/>
            <a:ext cx="17573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lIns="95619" tIns="47809" rIns="95619" bIns="47809" anchor="b" anchorCtr="1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71438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3">
                    <a:lumMod val="75000"/>
                  </a:schemeClr>
                </a:solidFill>
              </a:rPr>
              <a:t>Problémy institucionálního řešení</a:t>
            </a:r>
            <a:endParaRPr lang="cs-CZ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858180" cy="435771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accent3">
                    <a:lumMod val="75000"/>
                  </a:schemeClr>
                </a:solidFill>
              </a:rPr>
              <a:t>Časové souvislosti institucionálních změn versus politický cyklus,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accent3">
                    <a:lumMod val="75000"/>
                  </a:schemeClr>
                </a:solidFill>
              </a:rPr>
              <a:t>Existence regulačního cyklu - politická poptávka po regulaci trhů je nejsilnější v době hospodářské krize a nejslabší v době konjunktury</a:t>
            </a:r>
          </a:p>
          <a:p>
            <a:pPr>
              <a:defRPr/>
            </a:pPr>
            <a:r>
              <a:rPr lang="cs-CZ" sz="2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600" b="1" i="1" dirty="0" smtClean="0">
                <a:solidFill>
                  <a:schemeClr val="accent3">
                    <a:lumMod val="75000"/>
                  </a:schemeClr>
                </a:solidFill>
              </a:rPr>
              <a:t>(regulace paradoxně zesiluje projevy hospodářského cyklu namísto toho, aby je tlumila.)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accent3">
                    <a:lumMod val="75000"/>
                  </a:schemeClr>
                </a:solidFill>
              </a:rPr>
              <a:t>Selhání institucí ( organizací ) GF, BF, - neschopnost rozpoznat nutnost změny, neporozumění budoucnosti, neznalost generačního posunu v pravidlech, nedostatek pokory ( příroda a trh ? ),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accent3">
                    <a:lumMod val="75000"/>
                  </a:schemeClr>
                </a:solidFill>
              </a:rPr>
              <a:t>Přezírání skutečnosti, že institucionální změny přinášejí transakční náklady </a:t>
            </a:r>
          </a:p>
          <a:p>
            <a:pPr marL="514350" indent="-514350" algn="l">
              <a:buFont typeface="Arial" pitchFamily="34" charset="0"/>
              <a:buChar char="•"/>
            </a:pPr>
            <a:endParaRPr lang="cs-CZ" sz="2400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cs-CZ" sz="2400" dirty="0" smtClean="0"/>
          </a:p>
          <a:p>
            <a:pPr marL="514350" indent="-514350" algn="l"/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628" y="42860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8604"/>
            <a:ext cx="15001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34925">
            <a:gradFill>
              <a:gsLst>
                <a:gs pos="0">
                  <a:srgbClr val="9FEC9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643834" y="6143644"/>
            <a:ext cx="1285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</a:t>
            </a:r>
            <a:r>
              <a:rPr lang="cs-CZ" sz="11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cesvsem.cz</a:t>
            </a:r>
            <a:endParaRPr lang="cs-CZ" sz="11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-357222" y="6429396"/>
            <a:ext cx="96441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E N T R U M   E K O N O M I C K Ý CH   S T U D I Í   V Y S O K É   Š K O L Y   E K O N O M I E   </a:t>
            </a:r>
            <a:r>
              <a:rPr lang="cs-CZ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  M A N A G E M E N T U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28662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5"/>
                </a:solidFill>
              </a:rPr>
              <a:t/>
            </a:r>
            <a:br>
              <a:rPr lang="cs-CZ" dirty="0" smtClean="0">
                <a:solidFill>
                  <a:schemeClr val="accent5"/>
                </a:solidFill>
              </a:rPr>
            </a:br>
            <a:r>
              <a:rPr lang="cs-CZ" sz="6000" b="1" dirty="0" smtClean="0">
                <a:solidFill>
                  <a:schemeClr val="accent3">
                    <a:lumMod val="75000"/>
                  </a:schemeClr>
                </a:solidFill>
              </a:rPr>
              <a:t>Závěry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Základní příčinou </a:t>
            </a: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vzniku současné krize je rozchod mezi etikou a ekonomií</a:t>
            </a:r>
          </a:p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Průběh ovlivnily přehnané politické reakce vlád disponující dnes nadměrnými prostředky a nálady ve společnosti. </a:t>
            </a:r>
          </a:p>
          <a:p>
            <a:pPr>
              <a:buFont typeface="Arial" charset="0"/>
              <a:buNone/>
              <a:defRPr/>
            </a:pPr>
            <a:endParaRPr lang="cs-CZ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Odeznění krize by mělo přinést návrat důvěry v trhy, obnovení sepjetí etiky s ekonomikou a doufejme i zvýšení obezřetnosti ve vládních výdajích. </a:t>
            </a:r>
          </a:p>
          <a:p>
            <a:pPr>
              <a:buFont typeface="Arial" charset="0"/>
              <a:buNone/>
              <a:defRPr/>
            </a:pPr>
            <a:endParaRPr lang="cs-CZ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Institucionální přístup „rozšiřuje“ ekonomický pohled a „objevuje“ roli kultury. Tím se ekonomie obrací nejen k politologii, ale i k sociologii, historii a  a nabízí perspektivní syntézu. </a:t>
            </a:r>
          </a:p>
          <a:p>
            <a:pPr>
              <a:buFont typeface="Arial" charset="0"/>
              <a:buNone/>
              <a:defRPr/>
            </a:pPr>
            <a:endParaRPr lang="cs-CZ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  <a:cs typeface="Arial" pitchFamily="34" charset="0"/>
              </a:rPr>
              <a:t>Řešení by neměla být spojována s tlaky na snižování ekonomické svobody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E6E13-3C18-4378-B431-9F1EE52A91E8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3887787"/>
          </a:xfrm>
        </p:spPr>
        <p:txBody>
          <a:bodyPr/>
          <a:lstStyle/>
          <a:p>
            <a:pPr>
              <a:defRPr/>
            </a:pPr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NICMÉNĚ  : </a:t>
            </a:r>
            <a:r>
              <a:rPr lang="cs-CZ" b="1" u="sng" dirty="0" smtClean="0">
                <a:solidFill>
                  <a:schemeClr val="accent5"/>
                </a:solidFill>
              </a:rPr>
              <a:t/>
            </a:r>
            <a:br>
              <a:rPr lang="cs-CZ" b="1" u="sng" dirty="0" smtClean="0">
                <a:solidFill>
                  <a:schemeClr val="accent5"/>
                </a:solidFill>
              </a:rPr>
            </a:br>
            <a:r>
              <a:rPr lang="cs-CZ" b="1" dirty="0" smtClean="0">
                <a:solidFill>
                  <a:schemeClr val="accent5"/>
                </a:solidFill>
              </a:rPr>
              <a:t/>
            </a:r>
            <a:br>
              <a:rPr lang="cs-CZ" b="1" dirty="0" smtClean="0">
                <a:solidFill>
                  <a:schemeClr val="accent5"/>
                </a:solidFill>
              </a:rPr>
            </a:br>
            <a:r>
              <a:rPr lang="cs-CZ" sz="4000" b="1" dirty="0" smtClean="0">
                <a:solidFill>
                  <a:srgbClr val="002060"/>
                </a:solidFill>
              </a:rPr>
              <a:t>Nikdy nic nikdo nemá </a:t>
            </a:r>
            <a:r>
              <a:rPr lang="cs-CZ" sz="4000" b="1" dirty="0" err="1" smtClean="0">
                <a:solidFill>
                  <a:srgbClr val="002060"/>
                </a:solidFill>
              </a:rPr>
              <a:t>míti</a:t>
            </a:r>
            <a:r>
              <a:rPr lang="cs-CZ" sz="4000" b="1" dirty="0" smtClean="0">
                <a:solidFill>
                  <a:srgbClr val="002060"/>
                </a:solidFill>
              </a:rPr>
              <a:t> za     definitivní neb nikdo nikdy     	neví, co se může stát …..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4365625"/>
            <a:ext cx="8208962" cy="1706563"/>
          </a:xfrm>
        </p:spPr>
        <p:txBody>
          <a:bodyPr/>
          <a:lstStyle/>
          <a:p>
            <a:pPr>
              <a:defRPr/>
            </a:pPr>
            <a:endParaRPr lang="cs-CZ" sz="2800" dirty="0" smtClean="0"/>
          </a:p>
          <a:p>
            <a:pPr algn="ctr">
              <a:buFontTx/>
              <a:buNone/>
              <a:defRPr/>
            </a:pPr>
            <a:r>
              <a:rPr lang="cs-CZ" sz="4400" b="1" dirty="0" smtClean="0">
                <a:solidFill>
                  <a:srgbClr val="FFFF66"/>
                </a:solidFill>
              </a:rPr>
              <a:t>			</a:t>
            </a:r>
            <a:r>
              <a:rPr lang="cs-CZ" sz="4400" b="1" dirty="0" smtClean="0">
                <a:solidFill>
                  <a:srgbClr val="002060"/>
                </a:solidFill>
              </a:rPr>
              <a:t>V + W +</a:t>
            </a:r>
            <a:endParaRPr lang="cs-CZ" sz="2800" b="1" dirty="0" smtClean="0">
              <a:solidFill>
                <a:srgbClr val="002060"/>
              </a:solidFill>
            </a:endParaRPr>
          </a:p>
        </p:txBody>
      </p:sp>
      <p:pic>
        <p:nvPicPr>
          <p:cNvPr id="36869" name="Picture 6" descr="je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652963"/>
            <a:ext cx="17287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Výstup CES VŠEM a NVF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" name="Zástupný symbol pro obsah 12" descr="Rocenka 2009_290320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22825" y="1600200"/>
            <a:ext cx="6698350" cy="4525963"/>
          </a:xfrm>
        </p:spPr>
      </p:pic>
      <p:sp>
        <p:nvSpPr>
          <p:cNvPr id="4" name="TextovéPole 3"/>
          <p:cNvSpPr txBox="1"/>
          <p:nvPr/>
        </p:nvSpPr>
        <p:spPr>
          <a:xfrm>
            <a:off x="4860032" y="40466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428604"/>
            <a:ext cx="15001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34925">
            <a:gradFill>
              <a:gsLst>
                <a:gs pos="0">
                  <a:srgbClr val="9FEC9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643834" y="6143644"/>
            <a:ext cx="1285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</a:t>
            </a:r>
            <a:r>
              <a:rPr lang="cs-CZ" sz="11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cesvsem.cz</a:t>
            </a:r>
            <a:endParaRPr lang="cs-CZ" sz="11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-357222" y="6429396"/>
            <a:ext cx="96441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E N T R U M   E K O N O M I C K Ý CH   S T U D I Í   V Y S O K É   Š K O L Y   E K O N O M I E   </a:t>
            </a:r>
            <a:r>
              <a:rPr lang="cs-CZ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  M A N A G E M E N T U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28662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071679"/>
            <a:ext cx="7772400" cy="1528772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chemeClr val="accent3">
                    <a:lumMod val="75000"/>
                  </a:schemeClr>
                </a:solidFill>
              </a:rPr>
              <a:t>Děkuji za pozornost </a:t>
            </a:r>
            <a:endParaRPr lang="cs-CZ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 err="1" smtClean="0">
                <a:solidFill>
                  <a:srgbClr val="002060"/>
                </a:solidFill>
              </a:rPr>
              <a:t>milan.zak</a:t>
            </a:r>
            <a:r>
              <a:rPr lang="cs-CZ" sz="5400" b="1" dirty="0" smtClean="0">
                <a:solidFill>
                  <a:srgbClr val="002060"/>
                </a:solidFill>
              </a:rPr>
              <a:t>@</a:t>
            </a:r>
            <a:r>
              <a:rPr lang="cs-CZ" sz="5400" b="1" dirty="0" err="1" smtClean="0">
                <a:solidFill>
                  <a:srgbClr val="002060"/>
                </a:solidFill>
              </a:rPr>
              <a:t>vsem.cz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628" y="42860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8604"/>
            <a:ext cx="15001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34925">
            <a:gradFill>
              <a:gsLst>
                <a:gs pos="0">
                  <a:srgbClr val="9FEC9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643834" y="6143644"/>
            <a:ext cx="1285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</a:t>
            </a:r>
            <a:r>
              <a:rPr lang="cs-CZ" sz="11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cesvsem.cz</a:t>
            </a:r>
            <a:endParaRPr lang="cs-CZ" sz="11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-357222" y="6429396"/>
            <a:ext cx="96441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 E N T R U M   E K O N O M I C K Ý CH   S T U D I Í   V Y S O K É   Š K O L Y   E K O N O M I E   </a:t>
            </a:r>
            <a:r>
              <a:rPr lang="cs-CZ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  M A N A G E M E N T U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28662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Ekonomická svoboda jako ukazatel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institucionální kvality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Indexy ekonomické svobody představují snahu </a:t>
            </a:r>
          </a:p>
          <a:p>
            <a:pPr algn="ctr">
              <a:buNone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o komplexní pojetí hodnocení institucionální kvality</a:t>
            </a:r>
          </a:p>
          <a:p>
            <a:pPr algn="just">
              <a:buNone/>
            </a:pPr>
            <a:endParaRPr lang="cs-CZ" sz="2800" b="1" dirty="0" smtClean="0"/>
          </a:p>
          <a:p>
            <a:pPr algn="just">
              <a:buNone/>
            </a:pPr>
            <a:endParaRPr lang="cs-CZ" sz="2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3140968"/>
          <a:ext cx="7992888" cy="3471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944216"/>
                <a:gridCol w="2304256"/>
                <a:gridCol w="2448272"/>
              </a:tblGrid>
              <a:tr h="684076">
                <a:tc>
                  <a:txBody>
                    <a:bodyPr/>
                    <a:lstStyle/>
                    <a:p>
                      <a:r>
                        <a:rPr lang="cs-CZ" dirty="0" smtClean="0"/>
                        <a:t>Subjekt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Titul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Website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Frazer</a:t>
                      </a:r>
                      <a:r>
                        <a:rPr lang="cs-CZ" dirty="0" smtClean="0"/>
                        <a:t> Institute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Index ekonomické svobody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Economic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Freedom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the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World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www.</a:t>
                      </a:r>
                      <a:r>
                        <a:rPr lang="cs-CZ" dirty="0" err="1" smtClean="0"/>
                        <a:t>freetheworld</a:t>
                      </a:r>
                      <a:endParaRPr lang="cs-CZ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Freedom</a:t>
                      </a:r>
                      <a:r>
                        <a:rPr lang="cs-CZ" dirty="0" smtClean="0"/>
                        <a:t> House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Index ekonomické svobody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Freedom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World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www.</a:t>
                      </a:r>
                      <a:r>
                        <a:rPr lang="cs-CZ" sz="1800" dirty="0" err="1" smtClean="0"/>
                        <a:t>fredomhouse.org</a:t>
                      </a:r>
                      <a:endParaRPr lang="cs-CZ" sz="18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Heritage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Foundation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Index ekonomické svobody 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Index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Economic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Freedom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www.</a:t>
                      </a:r>
                      <a:r>
                        <a:rPr lang="cs-CZ" dirty="0" err="1" smtClean="0"/>
                        <a:t>heritage.org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Metodologie indexu ekonomické svobody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Frazer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Institute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Index ekonomické  svobody měří jak společenské organizace ovlivňuje stupeň ekonomické svobody na základě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pěti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oblastí: </a:t>
            </a:r>
          </a:p>
          <a:p>
            <a:pPr>
              <a:lnSpc>
                <a:spcPct val="80000"/>
              </a:lnSpc>
              <a:buNone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Velikost vlády: Výdaje, daně, vládní podnikání,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Charakter právního řádu a ochrana vlastnických práv,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Spolehlivost měnového systému,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 podnikání v zahraničním obchodě,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Regulace výrobkových a finančních trhů a trhu práce. </a:t>
            </a:r>
          </a:p>
          <a:p>
            <a:pPr marL="514350" indent="-514350">
              <a:lnSpc>
                <a:spcPct val="80000"/>
              </a:lnSpc>
              <a:buNone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2" indent="-342900" algn="ctr">
              <a:lnSpc>
                <a:spcPct val="80000"/>
              </a:lnSpc>
              <a:buNone/>
            </a:pPr>
            <a:r>
              <a:rPr lang="cs-CZ" sz="1900" i="1" dirty="0" smtClean="0">
                <a:solidFill>
                  <a:schemeClr val="accent3">
                    <a:lumMod val="75000"/>
                  </a:schemeClr>
                </a:solidFill>
              </a:rPr>
              <a:t>Je publikován každoročně od roku 1970, 141 zemí  ( 10 – 1) </a:t>
            </a:r>
          </a:p>
          <a:p>
            <a:pPr>
              <a:lnSpc>
                <a:spcPct val="80000"/>
              </a:lnSpc>
              <a:buNone/>
            </a:pPr>
            <a:endParaRPr lang="cs-CZ" i="1" dirty="0" smtClean="0">
              <a:solidFill>
                <a:schemeClr val="hlink"/>
              </a:solidFill>
            </a:endParaRPr>
          </a:p>
          <a:p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Metodologie indexu ekonomické svobody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Freedom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House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Svoboda je chápána jako možnost spontánního jednání mimo kontrolu společenských organizací ve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dvou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oblastech </a:t>
            </a:r>
          </a:p>
          <a:p>
            <a:pPr>
              <a:buNone/>
            </a:pPr>
            <a:endParaRPr lang="cs-CZ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Občanské svobody 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Politická práva</a:t>
            </a:r>
          </a:p>
          <a:p>
            <a:pPr marL="1314450" lvl="2" indent="-514350">
              <a:buFont typeface="+mj-lt"/>
              <a:buAutoNum type="arabicPeriod"/>
            </a:pPr>
            <a:endParaRPr lang="cs-CZ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14450" lvl="2" indent="-514350">
              <a:buNone/>
            </a:pPr>
            <a:r>
              <a:rPr lang="cs-CZ" sz="2000" i="1" dirty="0" smtClean="0">
                <a:solidFill>
                  <a:schemeClr val="accent3">
                    <a:lumMod val="75000"/>
                  </a:schemeClr>
                </a:solidFill>
              </a:rPr>
              <a:t>Je publikován každoročně od roku 1972,  194 zemí ( 1 – 7 )</a:t>
            </a:r>
          </a:p>
          <a:p>
            <a:pPr marL="1314450" lvl="2" indent="-514350">
              <a:buNone/>
            </a:pPr>
            <a:endParaRPr lang="cs-CZ" sz="3600" b="1" dirty="0" smtClean="0">
              <a:solidFill>
                <a:srgbClr val="00B050"/>
              </a:solidFill>
            </a:endParaRPr>
          </a:p>
          <a:p>
            <a:pPr marL="1314450" lvl="2" indent="-514350">
              <a:buNone/>
            </a:pPr>
            <a:endParaRPr lang="cs-CZ" sz="36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>Metodologie indexu ekonomické svobody </a:t>
            </a:r>
            <a:r>
              <a:rPr lang="cs-CZ" sz="3600" b="1" dirty="0" err="1" smtClean="0">
                <a:solidFill>
                  <a:schemeClr val="accent3">
                    <a:lumMod val="75000"/>
                  </a:schemeClr>
                </a:solidFill>
              </a:rPr>
              <a:t>Heritage</a:t>
            </a:r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3">
                    <a:lumMod val="75000"/>
                  </a:schemeClr>
                </a:solidFill>
              </a:rPr>
              <a:t>Foundation</a:t>
            </a:r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848872" cy="417646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cs-CZ" sz="2400" u="sng" dirty="0" smtClean="0">
                <a:solidFill>
                  <a:schemeClr val="accent3">
                    <a:lumMod val="75000"/>
                  </a:schemeClr>
                </a:solidFill>
              </a:rPr>
              <a:t>Hodnotí deset svobod :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 podnikání 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 obchodování 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Fiskální svoboda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vládní výdaje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Měnová svoboda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investiční svoboda 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finanční svoboda 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Vlastnická práva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 od korupce </a:t>
            </a:r>
          </a:p>
          <a:p>
            <a:pPr marL="1371600" lvl="2" indent="-457200" algn="l">
              <a:lnSpc>
                <a:spcPct val="8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 na trhu práce </a:t>
            </a:r>
          </a:p>
          <a:p>
            <a:r>
              <a:rPr lang="cs-CZ" sz="2000" i="1" dirty="0" smtClean="0">
                <a:solidFill>
                  <a:schemeClr val="accent3">
                    <a:lumMod val="75000"/>
                  </a:schemeClr>
                </a:solidFill>
              </a:rPr>
              <a:t>Je publikován od roku 1995, 184 zemí , (100 – 10) </a:t>
            </a:r>
            <a:endParaRPr lang="cs-CZ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Ekonomická svoboda jako ukazatel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institucionální kvality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Výchozí otázka : 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Jaký dopad bude mít právě probíhající krize a s tím související příjímání nových vládních opatření na až dosud stoupající trend v úrovni ekonomické svobody ve světě?</a:t>
            </a:r>
          </a:p>
          <a:p>
            <a:pPr>
              <a:buNone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Hledáme odpověď na tuto otázku v nových datech publikovanými dvěma organizacemi –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Fraser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Institute a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Heritage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Foundation</a:t>
            </a:r>
            <a:r>
              <a:rPr lang="cs-CZ" b="1" dirty="0" smtClean="0">
                <a:solidFill>
                  <a:srgbClr val="002060"/>
                </a:solidFill>
              </a:rPr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Průměrné hodnocení 102 zemí indexem ekonomické svobody od roku 1980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Pramen: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Fraser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Institute –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Economic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Freedom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World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: 2009 </a:t>
            </a:r>
            <a:r>
              <a:rPr lang="cs-CZ" sz="1800" dirty="0" err="1" smtClean="0">
                <a:solidFill>
                  <a:schemeClr val="accent3">
                    <a:lumMod val="75000"/>
                  </a:schemeClr>
                </a:solidFill>
              </a:rPr>
              <a:t>Annual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 Report</a:t>
            </a:r>
            <a:r>
              <a:rPr lang="cs-CZ" dirty="0" smtClean="0">
                <a:solidFill>
                  <a:srgbClr val="00B050"/>
                </a:solidFill>
              </a:rPr>
              <a:t/>
            </a:r>
            <a:br>
              <a:rPr lang="cs-CZ" dirty="0" smtClean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První varovné signály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Fraser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Institute i 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Heritage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Foundation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shodně uvádějí, že rok 2008 byl pravděpodobně vrcholem ekonomické svobody </a:t>
            </a:r>
          </a:p>
          <a:p>
            <a:pPr>
              <a:buNone/>
            </a:pPr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FI – uvádí jako důvody</a:t>
            </a:r>
          </a:p>
          <a:p>
            <a:pPr lvl="2"/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Obecně sdílené pochybnosti o fungování volného trhu</a:t>
            </a:r>
          </a:p>
          <a:p>
            <a:pPr lvl="2"/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Míra vládních  intervencí</a:t>
            </a:r>
          </a:p>
          <a:p>
            <a:pPr lvl="2"/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„Praktické“ znárodnění  hypotečního trhu v USA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A varuje : hlavní příčiny spočívají v selhání vlád. Selhání je způsobenou špatnou a neefektivní regulací nikoli nedostatkem regulace.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HF – přináší první čísla : IES  2010 (data 2009 ) – ze 179 zemí si 90 pohoršilo, a jen 82 polepšilo. Pohoršení jde na vrub zásahů do přirozených trhů	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GLOBÁLNÍ TRENDY (FH)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41824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Rok 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Svobodné země  </a:t>
                      </a:r>
                    </a:p>
                    <a:p>
                      <a:r>
                        <a:rPr lang="cs-CZ" dirty="0" smtClean="0"/>
                        <a:t>(</a:t>
                      </a:r>
                      <a:r>
                        <a:rPr lang="cs-CZ" baseline="0" dirty="0" smtClean="0"/>
                        <a:t> 1,0  – 2,5)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Částečně svobodné země  ( 3,0 – 5,0 )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Nesvobodné země  ( 5,5 </a:t>
                      </a:r>
                      <a:r>
                        <a:rPr lang="cs-CZ" smtClean="0"/>
                        <a:t>– 7,0) </a:t>
                      </a:r>
                      <a:endParaRPr lang="cs-CZ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1979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51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54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56</a:t>
                      </a:r>
                      <a:endParaRPr lang="cs-CZ" sz="3200" b="1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1989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61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44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62</a:t>
                      </a:r>
                      <a:endParaRPr lang="cs-CZ" sz="3200" b="1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1999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85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60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47</a:t>
                      </a:r>
                      <a:endParaRPr lang="cs-CZ" sz="3200" b="1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2009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89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C000"/>
                          </a:solidFill>
                        </a:rPr>
                        <a:t>47</a:t>
                      </a:r>
                      <a:endParaRPr lang="cs-CZ" sz="32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827</Words>
  <Application>Microsoft Office PowerPoint</Application>
  <PresentationFormat>Předvádění na obrazovce (4:3)</PresentationFormat>
  <Paragraphs>216</Paragraphs>
  <Slides>19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Současná krize a ekonomická svoboda  </vt:lpstr>
      <vt:lpstr>Ekonomická svoboda jako ukazatel  institucionální kvality</vt:lpstr>
      <vt:lpstr>Metodologie indexu ekonomické svobody Frazer Institute</vt:lpstr>
      <vt:lpstr>Metodologie indexu ekonomické svobody Freedom House</vt:lpstr>
      <vt:lpstr>Metodologie indexu ekonomické svobody Heritage Foundation </vt:lpstr>
      <vt:lpstr>Ekonomická svoboda jako ukazatel  institucionální kvality</vt:lpstr>
      <vt:lpstr>    Průměrné hodnocení 102 zemí indexem ekonomické svobody od roku 1980  Pramen: Fraser Institute – Economic Freedom of the World: 2009 Annual Report </vt:lpstr>
      <vt:lpstr>První varovné signály </vt:lpstr>
      <vt:lpstr>GLOBÁLNÍ TRENDY (FH)</vt:lpstr>
      <vt:lpstr> Vývoj indexu ekonomické svobody Heritage Foundation</vt:lpstr>
      <vt:lpstr>Časové souvislosti INSTITUCIONÁLNÍCH   ZMĚN </vt:lpstr>
      <vt:lpstr>Charakter současné krize </vt:lpstr>
      <vt:lpstr>Ekonomie a etika (Trh a morálka) </vt:lpstr>
      <vt:lpstr>.</vt:lpstr>
      <vt:lpstr>Problémy institucionálního řešení</vt:lpstr>
      <vt:lpstr> Závěry </vt:lpstr>
      <vt:lpstr>NICMÉNĚ  :   Nikdy nic nikdo nemá míti za     definitivní neb nikdo nikdy      neví, co se může stát …..</vt:lpstr>
      <vt:lpstr>Výstup CES VŠEM a NVF</vt:lpstr>
      <vt:lpstr>Děkuji za pozornost </vt:lpstr>
    </vt:vector>
  </TitlesOfParts>
  <Company>VŠEM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Dvorakova</dc:creator>
  <cp:lastModifiedBy>Milan Žák</cp:lastModifiedBy>
  <cp:revision>64</cp:revision>
  <dcterms:created xsi:type="dcterms:W3CDTF">2009-12-10T12:29:32Z</dcterms:created>
  <dcterms:modified xsi:type="dcterms:W3CDTF">2010-09-07T13:21:53Z</dcterms:modified>
</cp:coreProperties>
</file>